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66" r:id="rId4"/>
    <p:sldId id="267" r:id="rId5"/>
    <p:sldId id="268" r:id="rId6"/>
    <p:sldId id="269" r:id="rId7"/>
    <p:sldId id="265" r:id="rId8"/>
  </p:sldIdLst>
  <p:sldSz cx="1219200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7035-0E86-4573-9E45-585375360EF1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36B3-DA99-46FB-A111-56C9B3A4AC4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47869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7035-0E86-4573-9E45-585375360EF1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36B3-DA99-46FB-A111-56C9B3A4AC4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96734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7035-0E86-4573-9E45-585375360EF1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36B3-DA99-46FB-A111-56C9B3A4AC4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32346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7035-0E86-4573-9E45-585375360EF1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36B3-DA99-46FB-A111-56C9B3A4AC4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04301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7035-0E86-4573-9E45-585375360EF1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36B3-DA99-46FB-A111-56C9B3A4AC4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77746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7035-0E86-4573-9E45-585375360EF1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36B3-DA99-46FB-A111-56C9B3A4AC4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9017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7035-0E86-4573-9E45-585375360EF1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36B3-DA99-46FB-A111-56C9B3A4AC4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41852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7035-0E86-4573-9E45-585375360EF1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36B3-DA99-46FB-A111-56C9B3A4AC4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4312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7035-0E86-4573-9E45-585375360EF1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36B3-DA99-46FB-A111-56C9B3A4AC4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31908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7035-0E86-4573-9E45-585375360EF1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36B3-DA99-46FB-A111-56C9B3A4AC4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86194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7035-0E86-4573-9E45-585375360EF1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36B3-DA99-46FB-A111-56C9B3A4AC4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7576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B7035-0E86-4573-9E45-585375360EF1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536B3-DA99-46FB-A111-56C9B3A4AC4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2750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4059978" y="1517922"/>
            <a:ext cx="4169622" cy="73642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ar-EG" sz="2000" kern="10" dirty="0">
                <a:solidFill>
                  <a:srgbClr val="800000"/>
                </a:solidFill>
                <a:cs typeface="PT Bold Heading"/>
              </a:rPr>
              <a:t> </a:t>
            </a:r>
          </a:p>
          <a:p>
            <a:pPr algn="ctr"/>
            <a:r>
              <a:rPr lang="ar-EG" sz="2000" dirty="0" err="1" smtClean="0"/>
              <a:t>مقررسيكولوجية</a:t>
            </a:r>
            <a:r>
              <a:rPr lang="ar-EG" sz="2000" dirty="0" smtClean="0"/>
              <a:t> </a:t>
            </a:r>
            <a:r>
              <a:rPr lang="ar-EG" sz="2000" dirty="0"/>
              <a:t>المعلم والمتعلم</a:t>
            </a:r>
            <a:endParaRPr lang="ar-EG" sz="2000" kern="10" dirty="0">
              <a:solidFill>
                <a:srgbClr val="800000"/>
              </a:solidFill>
              <a:cs typeface="PT Bold Heading"/>
            </a:endParaRPr>
          </a:p>
        </p:txBody>
      </p:sp>
      <p:sp>
        <p:nvSpPr>
          <p:cNvPr id="6" name="WordArt 6"/>
          <p:cNvSpPr>
            <a:spLocks noChangeArrowheads="1" noChangeShapeType="1" noTextEdit="1"/>
          </p:cNvSpPr>
          <p:nvPr/>
        </p:nvSpPr>
        <p:spPr bwMode="auto">
          <a:xfrm>
            <a:off x="4059978" y="2564904"/>
            <a:ext cx="3892550" cy="723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1200" dirty="0"/>
              <a:t>الدبلوم المهني شعبة </a:t>
            </a:r>
            <a:r>
              <a:rPr lang="ar-EG" sz="1200" dirty="0" smtClean="0"/>
              <a:t>إعداد اخصائي نفسي مدرسي</a:t>
            </a:r>
            <a:endParaRPr lang="ar-EG" sz="1200" kern="10" dirty="0">
              <a:solidFill>
                <a:srgbClr val="800000"/>
              </a:solidFill>
              <a:cs typeface="PT Bold Heading"/>
            </a:endParaRPr>
          </a:p>
        </p:txBody>
      </p:sp>
      <p:pic>
        <p:nvPicPr>
          <p:cNvPr id="9" name="Picture 8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7220" y="714252"/>
            <a:ext cx="1847850" cy="98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foebenh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6" y="404664"/>
            <a:ext cx="1504262" cy="128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68566" y="1712410"/>
            <a:ext cx="1555233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1200" kern="10" dirty="0">
                <a:solidFill>
                  <a:prstClr val="black"/>
                </a:solidFill>
                <a:cs typeface="PT Bold Heading"/>
              </a:rPr>
              <a:t>قسم علم النفس التربوي</a:t>
            </a:r>
          </a:p>
        </p:txBody>
      </p:sp>
      <p:sp>
        <p:nvSpPr>
          <p:cNvPr id="13" name="WordArt 6"/>
          <p:cNvSpPr>
            <a:spLocks noChangeArrowheads="1" noChangeShapeType="1" noTextEdit="1"/>
          </p:cNvSpPr>
          <p:nvPr/>
        </p:nvSpPr>
        <p:spPr bwMode="auto">
          <a:xfrm>
            <a:off x="4796758" y="3789040"/>
            <a:ext cx="2418990" cy="50312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400" kern="10" dirty="0">
                <a:solidFill>
                  <a:prstClr val="black"/>
                </a:solidFill>
                <a:cs typeface="PT Bold Heading"/>
              </a:rPr>
              <a:t>أ.د/ </a:t>
            </a:r>
            <a:r>
              <a:rPr lang="ar-EG" sz="400" kern="10" dirty="0" smtClean="0">
                <a:solidFill>
                  <a:prstClr val="black"/>
                </a:solidFill>
                <a:cs typeface="PT Bold Heading"/>
              </a:rPr>
              <a:t>كريمان عويضة</a:t>
            </a:r>
            <a:endParaRPr lang="ar-EG" sz="400" kern="10" dirty="0">
              <a:solidFill>
                <a:prstClr val="black"/>
              </a:solidFill>
              <a:cs typeface="PT Bold Heading"/>
            </a:endParaRPr>
          </a:p>
        </p:txBody>
      </p:sp>
      <p:sp>
        <p:nvSpPr>
          <p:cNvPr id="8" name="WordArt 6"/>
          <p:cNvSpPr>
            <a:spLocks noChangeArrowheads="1" noChangeShapeType="1" noTextEdit="1"/>
          </p:cNvSpPr>
          <p:nvPr/>
        </p:nvSpPr>
        <p:spPr bwMode="auto">
          <a:xfrm>
            <a:off x="5256460" y="655736"/>
            <a:ext cx="1499586" cy="3619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400" kern="10" dirty="0">
                <a:solidFill>
                  <a:srgbClr val="800000"/>
                </a:solidFill>
                <a:cs typeface="PT Bold Heading"/>
              </a:rPr>
              <a:t>المحاضرة </a:t>
            </a:r>
            <a:r>
              <a:rPr lang="ar-EG" sz="400" kern="10" dirty="0" smtClean="0">
                <a:solidFill>
                  <a:srgbClr val="800000"/>
                </a:solidFill>
                <a:cs typeface="PT Bold Heading"/>
              </a:rPr>
              <a:t>الأولى</a:t>
            </a:r>
            <a:endParaRPr lang="ar-EG" sz="400" kern="10" dirty="0">
              <a:solidFill>
                <a:srgbClr val="800000"/>
              </a:solidFill>
              <a:cs typeface="PT Bold Heading"/>
            </a:endParaRPr>
          </a:p>
        </p:txBody>
      </p:sp>
    </p:spTree>
    <p:extLst>
      <p:ext uri="{BB962C8B-B14F-4D97-AF65-F5344CB8AC3E}">
        <p14:creationId xmlns:p14="http://schemas.microsoft.com/office/powerpoint/2010/main" val="300886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4" grpId="0"/>
      <p:bldP spid="13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9706" y="365125"/>
            <a:ext cx="9221273" cy="755337"/>
          </a:xfrm>
        </p:spPr>
        <p:txBody>
          <a:bodyPr>
            <a:normAutofit fontScale="90000"/>
          </a:bodyPr>
          <a:lstStyle/>
          <a:p>
            <a:r>
              <a:rPr lang="ar-EG" dirty="0" smtClean="0"/>
              <a:t>الفصل الخامس عشر: نظرية </a:t>
            </a:r>
            <a:r>
              <a:rPr lang="ar-EG" dirty="0" err="1" smtClean="0"/>
              <a:t>باندورا</a:t>
            </a:r>
            <a:r>
              <a:rPr lang="ar-EG" dirty="0" smtClean="0"/>
              <a:t> للتعلم الاجتماعي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8496" y="1635617"/>
            <a:ext cx="9092484" cy="4541346"/>
          </a:xfrm>
        </p:spPr>
        <p:txBody>
          <a:bodyPr>
            <a:normAutofit/>
          </a:bodyPr>
          <a:lstStyle/>
          <a:p>
            <a:r>
              <a:rPr lang="ar-EG" dirty="0" smtClean="0"/>
              <a:t>الملامح الأساسية لنظرية </a:t>
            </a:r>
            <a:r>
              <a:rPr lang="ar-EG" dirty="0" err="1" smtClean="0"/>
              <a:t>باندورا</a:t>
            </a:r>
            <a:r>
              <a:rPr lang="ar-EG" dirty="0" smtClean="0"/>
              <a:t> للتعلم الاجتماعي:</a:t>
            </a:r>
          </a:p>
          <a:p>
            <a:r>
              <a:rPr lang="ar-EG" dirty="0" smtClean="0"/>
              <a:t>تؤكد نظرية التعلم الاجتماعي القائم على الملاحظة </a:t>
            </a:r>
            <a:r>
              <a:rPr lang="ar-EG" dirty="0" err="1" smtClean="0"/>
              <a:t>لباندورا</a:t>
            </a:r>
            <a:r>
              <a:rPr lang="ar-EG" dirty="0" smtClean="0"/>
              <a:t> على التفاعل الحتمي المتبادل المستمر للسلوك والمعرفة والتأثيرات البيئية.</a:t>
            </a:r>
          </a:p>
          <a:p>
            <a:r>
              <a:rPr lang="ar-EG" dirty="0"/>
              <a:t>تؤكد نظرية التعلم الاجتماعي القائم على الملاحظة </a:t>
            </a:r>
            <a:r>
              <a:rPr lang="ar-EG" dirty="0" err="1"/>
              <a:t>لباندورا</a:t>
            </a:r>
            <a:r>
              <a:rPr lang="ar-EG" dirty="0"/>
              <a:t> </a:t>
            </a:r>
            <a:r>
              <a:rPr lang="ar-EG" dirty="0" smtClean="0"/>
              <a:t>على أن السلوك الإنساني ومحدداته الشخصية والبيئية تشكل نظامًا متشابكًا من التأثيرات المتبادلة والمتفاعلة.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227205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9706" y="365125"/>
            <a:ext cx="9221273" cy="755337"/>
          </a:xfrm>
        </p:spPr>
        <p:txBody>
          <a:bodyPr/>
          <a:lstStyle/>
          <a:p>
            <a:pPr algn="ctr"/>
            <a:r>
              <a:rPr lang="ar-EG" dirty="0" smtClean="0"/>
              <a:t>المفاهيم والمصطلحات المستخدمة في النظرية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8496" y="1828800"/>
            <a:ext cx="9092484" cy="4636394"/>
          </a:xfrm>
        </p:spPr>
        <p:txBody>
          <a:bodyPr>
            <a:normAutofit/>
          </a:bodyPr>
          <a:lstStyle/>
          <a:p>
            <a:r>
              <a:rPr lang="ar-EG" dirty="0" smtClean="0"/>
              <a:t>التعلم الاجتماعي: يقصد به اكتساب الفرد أو تعلمه لاستجابات جديدة من خلال موقف اجتماعي.</a:t>
            </a:r>
          </a:p>
          <a:p>
            <a:r>
              <a:rPr lang="ar-EG" dirty="0" smtClean="0"/>
              <a:t>التعلم بالملاحظة: هو تعلم الاستجابات الجديدة عن طريق ملاحظة سلوك الآخرين ويسمى في هذه الحالة التعلم القائم على الاقتداء بالنموذج.</a:t>
            </a:r>
          </a:p>
          <a:p>
            <a:r>
              <a:rPr lang="ar-EG" dirty="0" smtClean="0"/>
              <a:t>الحتمية التبادلية: هي التفاعل الحتمي المتبادل ذو الاتجاهين بين الفرد والبيئة كسببين معتمدين على بعضهما البعض.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079045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9706" y="365125"/>
            <a:ext cx="9221273" cy="755337"/>
          </a:xfrm>
        </p:spPr>
        <p:txBody>
          <a:bodyPr>
            <a:normAutofit/>
          </a:bodyPr>
          <a:lstStyle/>
          <a:p>
            <a:r>
              <a:rPr lang="ar-EG" sz="4000" dirty="0" smtClean="0"/>
              <a:t>الافتراضات التي تقوم عليها نظرية التعلم الاجتماعي</a:t>
            </a:r>
            <a:endParaRPr lang="ar-E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8496" y="2253803"/>
            <a:ext cx="9092484" cy="3923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EG" dirty="0"/>
              <a:t>1</a:t>
            </a:r>
            <a:r>
              <a:rPr lang="ar-EG" dirty="0" smtClean="0"/>
              <a:t>- معظم اناط التعلم الإنساني تحدث من خلال الملاحظة والتقليد والمحاكاة</a:t>
            </a:r>
          </a:p>
          <a:p>
            <a:pPr marL="0" indent="0">
              <a:buNone/>
            </a:pPr>
            <a:r>
              <a:rPr lang="ar-EG" dirty="0" smtClean="0"/>
              <a:t>2- التعلم الاجتماعي القائم على الملاحظة يقوم على عمليات من الانتباه القصدي بدقة تكفي </a:t>
            </a:r>
            <a:r>
              <a:rPr lang="ar-EG" dirty="0" err="1" smtClean="0"/>
              <a:t>لاستدخال</a:t>
            </a:r>
            <a:r>
              <a:rPr lang="ar-EG" dirty="0" smtClean="0"/>
              <a:t> المعلومات والرموز المراد تعلمها في المجال المعرفي الادراكي للفرد.</a:t>
            </a:r>
          </a:p>
          <a:p>
            <a:pPr marL="0" indent="0">
              <a:buNone/>
            </a:pPr>
            <a:r>
              <a:rPr lang="ar-EG" dirty="0" smtClean="0"/>
              <a:t>3- تتأثر عملية </a:t>
            </a:r>
            <a:r>
              <a:rPr lang="ar-EG" dirty="0" err="1" smtClean="0"/>
              <a:t>النمذجة</a:t>
            </a:r>
            <a:r>
              <a:rPr lang="ar-EG" dirty="0" smtClean="0"/>
              <a:t> بعدة عوامل بعضها يرجع إلى الفرد الملاحظ وبعضها يرجع إلى النموذج الملاحظ وبعضها الآخر يرجع إلى الظروف البيئية التي تتم فيها.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731299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9706" y="365125"/>
            <a:ext cx="9221273" cy="1309129"/>
          </a:xfrm>
        </p:spPr>
        <p:txBody>
          <a:bodyPr>
            <a:normAutofit/>
          </a:bodyPr>
          <a:lstStyle/>
          <a:p>
            <a:pPr algn="ctr"/>
            <a:r>
              <a:rPr lang="ar-EG" sz="4000" dirty="0"/>
              <a:t>تابع: الافتراضات التي تقوم عليها نظرية التعلم الاجتماعي</a:t>
            </a:r>
            <a:endParaRPr lang="ar-E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8496" y="2060619"/>
            <a:ext cx="9092484" cy="4116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EG" dirty="0" smtClean="0"/>
              <a:t>4- عمليات الاحتفاظ بسلوكيات النموذج واستيعابها وتمثيلها وترميزها وتحويلها إلى صيغة رمزية تشكل إحدى الأسس الهامة للتعلم بالملاحظة.</a:t>
            </a:r>
          </a:p>
          <a:p>
            <a:pPr marL="0" indent="0">
              <a:buNone/>
            </a:pPr>
            <a:r>
              <a:rPr lang="ar-EG" dirty="0" smtClean="0"/>
              <a:t>5- تقوم عمليات الاستخراج الحركي للسلوك المتعلم أو ترجمة الاحتفاظ إلى سلوك أو أداء تتحسن من خلاله التسميع أو تصوير أو تخيل السلوك موضوع التعلم بالملاحظة.</a:t>
            </a:r>
          </a:p>
          <a:p>
            <a:pPr marL="0" indent="0">
              <a:buNone/>
            </a:pPr>
            <a:r>
              <a:rPr lang="ar-EG" dirty="0" smtClean="0"/>
              <a:t>6- تؤثر عمليات الدافعية أو التعزيز على التعلم بالملاحظة من خلال الانتقاء الذاتي </a:t>
            </a:r>
            <a:r>
              <a:rPr lang="ar-EG" dirty="0" err="1" smtClean="0"/>
              <a:t>للانماط</a:t>
            </a:r>
            <a:r>
              <a:rPr lang="ar-EG" dirty="0" smtClean="0"/>
              <a:t> السلوكية المعززة أو المشبعة التي تصدر من النموذج.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187888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9706" y="365124"/>
            <a:ext cx="9221273" cy="1257613"/>
          </a:xfrm>
        </p:spPr>
        <p:txBody>
          <a:bodyPr>
            <a:normAutofit fontScale="90000"/>
          </a:bodyPr>
          <a:lstStyle/>
          <a:p>
            <a:pPr algn="ctr"/>
            <a:r>
              <a:rPr lang="ar-EG" dirty="0"/>
              <a:t>تابع: الافتراضات التي تقوم عليها نظرية التعلم الاجتماعي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8496" y="2060619"/>
            <a:ext cx="9092484" cy="4116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EG" dirty="0" smtClean="0"/>
              <a:t>7- تحدث عمليات التعلم بالملاحظة بصورة فعالة ومرضية إذا كانت البواعث أو الدوافع التي يتلقاها الفرد مثل استجاباته.</a:t>
            </a:r>
          </a:p>
          <a:p>
            <a:pPr marL="0" indent="0">
              <a:buNone/>
            </a:pPr>
            <a:r>
              <a:rPr lang="ar-EG" dirty="0" smtClean="0"/>
              <a:t>8- الاقتداء بالنموذج تحكمه دوافع الفرد الملاحظ والتعزيزات التي يتلقاها أو يتوقع الحصول عليها نتيجة الاقتداء بالنموذج.</a:t>
            </a:r>
          </a:p>
          <a:p>
            <a:pPr marL="0" indent="0">
              <a:buNone/>
            </a:pPr>
            <a:r>
              <a:rPr lang="ar-EG" dirty="0" smtClean="0"/>
              <a:t>9- تشكل المعرفة أساسا هاما من الأسس التي يقوم عليها التعلم الإنساني القائم على الملاحظة.</a:t>
            </a:r>
          </a:p>
          <a:p>
            <a:pPr marL="0" indent="0">
              <a:buNone/>
            </a:pPr>
            <a:r>
              <a:rPr lang="ar-EG" dirty="0" smtClean="0"/>
              <a:t>10- تختلف الأثار التي ينتجها التعلم بالملاحظة باختلاف الأهداف التي يسعى المعلم إلى </a:t>
            </a:r>
            <a:r>
              <a:rPr lang="ar-EG" dirty="0" err="1" smtClean="0"/>
              <a:t>نمذجتها</a:t>
            </a:r>
            <a:r>
              <a:rPr lang="ar-EG" dirty="0" smtClean="0"/>
              <a:t> لملاحظتها والاقتداء بها.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411510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dirty="0" smtClean="0"/>
              <a:t>و أخيراً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ar-EG" dirty="0" smtClean="0"/>
          </a:p>
          <a:p>
            <a:pPr algn="ctr">
              <a:buNone/>
            </a:pPr>
            <a:endParaRPr lang="ar-EG" dirty="0" smtClean="0"/>
          </a:p>
        </p:txBody>
      </p:sp>
      <p:sp>
        <p:nvSpPr>
          <p:cNvPr id="4" name="مستطيل 3"/>
          <p:cNvSpPr/>
          <p:nvPr/>
        </p:nvSpPr>
        <p:spPr>
          <a:xfrm>
            <a:off x="3095604" y="2857496"/>
            <a:ext cx="556755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EG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ndalus" pitchFamily="18" charset="-78"/>
                <a:cs typeface="Andalus" pitchFamily="18" charset="-78"/>
              </a:rPr>
              <a:t>شكراً لكم </a:t>
            </a:r>
          </a:p>
          <a:p>
            <a:pPr algn="ctr"/>
            <a:r>
              <a:rPr lang="ar-EG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ndalus" pitchFamily="18" charset="-78"/>
                <a:cs typeface="Andalus" pitchFamily="18" charset="-78"/>
              </a:rPr>
              <a:t>مع خالص تحياتي وتقديري</a:t>
            </a:r>
          </a:p>
        </p:txBody>
      </p:sp>
    </p:spTree>
    <p:extLst>
      <p:ext uri="{BB962C8B-B14F-4D97-AF65-F5344CB8AC3E}">
        <p14:creationId xmlns:p14="http://schemas.microsoft.com/office/powerpoint/2010/main" val="394480035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373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Andalus</vt:lpstr>
      <vt:lpstr>Arial</vt:lpstr>
      <vt:lpstr>Calibri</vt:lpstr>
      <vt:lpstr>Calibri Light</vt:lpstr>
      <vt:lpstr>PT Bold Heading</vt:lpstr>
      <vt:lpstr>Times New Roman</vt:lpstr>
      <vt:lpstr>Office Theme</vt:lpstr>
      <vt:lpstr>PowerPoint Presentation</vt:lpstr>
      <vt:lpstr>الفصل الخامس عشر: نظرية باندورا للتعلم الاجتماعي</vt:lpstr>
      <vt:lpstr>المفاهيم والمصطلحات المستخدمة في النظرية</vt:lpstr>
      <vt:lpstr>الافتراضات التي تقوم عليها نظرية التعلم الاجتماعي</vt:lpstr>
      <vt:lpstr>تابع: الافتراضات التي تقوم عليها نظرية التعلم الاجتماعي</vt:lpstr>
      <vt:lpstr>تابع: الافتراضات التي تقوم عليها نظرية التعلم الاجتماعي</vt:lpstr>
      <vt:lpstr>و أخيراً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التقويم النفسي</dc:title>
  <dc:creator>Rania.Salem</dc:creator>
  <cp:lastModifiedBy>Rania.Salem</cp:lastModifiedBy>
  <cp:revision>16</cp:revision>
  <dcterms:created xsi:type="dcterms:W3CDTF">2020-03-25T19:12:23Z</dcterms:created>
  <dcterms:modified xsi:type="dcterms:W3CDTF">2020-03-25T21:12:13Z</dcterms:modified>
</cp:coreProperties>
</file>